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1" r:id="rId4"/>
    <p:sldId id="257" r:id="rId5"/>
    <p:sldId id="265" r:id="rId6"/>
    <p:sldId id="262" r:id="rId7"/>
    <p:sldId id="258" r:id="rId8"/>
    <p:sldId id="275" r:id="rId9"/>
    <p:sldId id="263" r:id="rId10"/>
    <p:sldId id="259" r:id="rId11"/>
    <p:sldId id="264" r:id="rId12"/>
    <p:sldId id="260" r:id="rId13"/>
    <p:sldId id="267" r:id="rId14"/>
    <p:sldId id="269" r:id="rId15"/>
    <p:sldId id="268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85" d="100"/>
          <a:sy n="85" d="100"/>
        </p:scale>
        <p:origin x="49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0D9FD-EAD2-48CA-8638-81D7A2F50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CDC06-3EDB-4555-85E2-247C64EDD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89F4C-1C66-4696-A1D2-23485311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6C8F3A-4557-4C7E-AD95-E50A2409E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F4FFA-2451-4C9B-9199-29EABDF7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7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1B8A9-D3B1-43C2-881A-B8A6ADE1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A12DAA-5092-455F-907C-B4D8FBB52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E8338-0431-45DF-870C-8F729E8A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9EF257-24DD-411E-BFE5-C7222A44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1A9199-18A8-4134-911F-BFEB0DDE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6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D089F9-C913-40CD-91F9-C33ACEF6D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791318-45F7-44F6-BE5D-DB06D3716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9DE55-C017-4AE6-A624-8597EBB9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1B447-6225-44E9-9A61-00106FE9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2B65B-8335-4E3B-8501-3767A0F4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7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D8205-E379-4DFD-8A77-359E4E89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DBDB10-B5FE-4574-8D2F-9F480C064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CA56F-3E2F-4A0A-85C2-EB45A0FC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A5CA6-4727-4F40-9C32-0FEDD88B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C5161-DCBE-4525-AB6B-166B490C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24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2AA3-D7A2-4A33-8358-A5E274D3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B2A804-92AE-47F0-9E83-9B8042A95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D4FA4-C8DE-4028-9E32-147A2B87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8A629-9C65-450A-9A4B-66E19501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C3E2C-A460-46DA-8427-4A45EE89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2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4D466-604B-4AE3-BB1D-C255E7D6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687BD-4005-4250-A0F0-CE5BB8B08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0ACF2C-1835-4988-A833-F6D07131C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22D7EA-E24C-4E5F-87FA-04C34DB4E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AF167F-449D-4640-8AF7-4BD0FF5F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4DC1D-C04B-4EBB-9EC1-7692DDCD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86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D0EDE-23D3-48A3-BA36-42E3D189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0C908-19CE-497A-ACF7-3A202F91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F7107A-A564-4927-AE5F-0278993DC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75E6C-C5ED-49DE-9C1C-19B522D36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FA867E-2E97-452E-BD74-F6A06E8E5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5F7965-0AE3-49A6-9086-4A14458F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B222FE-927F-4FE6-A551-CDB5DE2F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A764E5-FA7C-463E-BDA0-C1A91CEE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2EC5A-659F-49EF-A921-6534258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9EC5A9-01E2-419C-BA8D-4E3C6E9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837A2F-C741-448C-94B8-8755B545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726D3C-7B0B-4078-8D09-7301EE90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4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04915E-D003-4C30-9D15-E43CC692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BFE64F-30B2-4764-8A36-B0783D9F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7D2310-AEF7-47A1-ACEE-F9136EDD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5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C2D8E-FEC0-4559-8DED-D79A950C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B4462-A01A-4FA9-9A7A-D1BF414DB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90BA3C-A1FB-444F-8A6A-96324E031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50836-637F-4838-90A2-2E51A3F0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D3F6C-082A-4C92-B442-D79849C9F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18F4D7-35DC-46AA-9A8B-511E677A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CB0CA-11E8-4689-B073-87A93DB6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55329-8E3E-4583-B3B4-18101866E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432296-EDCE-4C77-859F-79991450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653E6-19B7-48BC-883D-571C9491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458B2-85F7-4B21-B7D3-DEAB7777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7018F-6F03-4CF4-9247-17E10AFE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0D9472-BB17-420E-99CF-238C52BF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BCC64-6462-4987-A6A7-BD48FD9CD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D8326-6668-482E-884C-2A7D17334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29987-88DA-4A3E-BF05-700898579AAE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4E7F5-63B1-49C2-9D80-225B9E63C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1C278-7684-4C4B-8B5D-5C50D8C1C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8D057-5CA7-40F9-989F-1EFF00933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3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BB2AA-D99D-4089-AE74-0C407EF5E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913" y="2182501"/>
            <a:ext cx="5274733" cy="150348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>
                <a:latin typeface="궁서" panose="02030600000101010101" pitchFamily="18" charset="-127"/>
                <a:ea typeface="궁서" panose="02030600000101010101" pitchFamily="18" charset="-127"/>
              </a:rPr>
              <a:t>POS</a:t>
            </a:r>
            <a:r>
              <a:rPr lang="en-US" altLang="ko-KR" dirty="0">
                <a:latin typeface="Abadi Extra Light" panose="020B0604020202020204" pitchFamily="34" charset="0"/>
              </a:rPr>
              <a:t> Program</a:t>
            </a:r>
            <a:br>
              <a:rPr lang="en-US" altLang="ko-KR" dirty="0"/>
            </a:br>
            <a:r>
              <a:rPr lang="ko-KR" altLang="en-US" dirty="0" err="1"/>
              <a:t>포스기</a:t>
            </a:r>
            <a:r>
              <a:rPr lang="ko-KR" altLang="en-US" dirty="0"/>
              <a:t> 프로그램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275710-05E0-443C-ACAD-8263794C6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500" dirty="0"/>
              <a:t>1761013 </a:t>
            </a:r>
            <a:r>
              <a:rPr lang="ko-KR" altLang="en-US" sz="1500" dirty="0"/>
              <a:t>김준석</a:t>
            </a:r>
            <a:endParaRPr lang="en-US" altLang="ko-KR" sz="1500" dirty="0"/>
          </a:p>
          <a:p>
            <a:pPr algn="r"/>
            <a:r>
              <a:rPr lang="en-US" altLang="ko-KR" sz="1500" dirty="0"/>
              <a:t>2061018 </a:t>
            </a:r>
            <a:r>
              <a:rPr lang="ko-KR" altLang="en-US" sz="1500" dirty="0" err="1"/>
              <a:t>박찬영</a:t>
            </a:r>
            <a:endParaRPr lang="en-US" altLang="ko-KR" sz="15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B236B3-02C5-4C25-BF82-DC566F3B0120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353BC6-E654-43A5-B08E-F0E462EC0AD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F28BFCA-C897-4DE8-9E2F-922E528BB810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756-EA61-459C-AF17-F34594855477}"/>
              </a:ext>
            </a:extLst>
          </p:cNvPr>
          <p:cNvSpPr txBox="1"/>
          <p:nvPr/>
        </p:nvSpPr>
        <p:spPr>
          <a:xfrm>
            <a:off x="718457" y="498004"/>
            <a:ext cx="267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응용한 내용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AD733-BBDB-49CE-8FC2-51987CBDA469}"/>
              </a:ext>
            </a:extLst>
          </p:cNvPr>
          <p:cNvSpPr txBox="1"/>
          <p:nvPr/>
        </p:nvSpPr>
        <p:spPr>
          <a:xfrm>
            <a:off x="718457" y="1128272"/>
            <a:ext cx="109356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캡슐화 </a:t>
            </a:r>
            <a:endParaRPr lang="en-US" altLang="ko-KR" sz="1400" b="1" dirty="0"/>
          </a:p>
          <a:p>
            <a:r>
              <a:rPr lang="ko-KR" altLang="en-US" sz="1400" b="1" dirty="0"/>
              <a:t>클래스에 선언된 각각의 변수를 </a:t>
            </a:r>
            <a:r>
              <a:rPr lang="en-US" altLang="ko-KR" sz="1400" b="1" dirty="0"/>
              <a:t>Private</a:t>
            </a:r>
            <a:r>
              <a:rPr lang="ko-KR" altLang="en-US" sz="1400" b="1" dirty="0"/>
              <a:t>으로 선언하고 </a:t>
            </a:r>
            <a:r>
              <a:rPr lang="en-US" altLang="ko-KR" sz="1400" b="1" dirty="0" err="1"/>
              <a:t>GetterSetter</a:t>
            </a:r>
            <a:r>
              <a:rPr lang="ko-KR" altLang="en-US" sz="1400" b="1" dirty="0"/>
              <a:t>를 이용하여 값을 주고 받도록 하였습니다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상속</a:t>
            </a:r>
            <a:endParaRPr lang="en-US" altLang="ko-KR" sz="1400" b="1" dirty="0"/>
          </a:p>
          <a:p>
            <a:r>
              <a:rPr lang="ko-KR" altLang="en-US" sz="1400" b="1" dirty="0"/>
              <a:t>프로그램 </a:t>
            </a:r>
            <a:r>
              <a:rPr lang="ko-KR" altLang="en-US" sz="1400" b="1" dirty="0" err="1"/>
              <a:t>설계시</a:t>
            </a:r>
            <a:r>
              <a:rPr lang="ko-KR" altLang="en-US" sz="1400" b="1" dirty="0"/>
              <a:t> 상속을 이용하여 중복된 코드를 제거하고 유지보수를 용이하게 하였습니다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생성자</a:t>
            </a:r>
            <a:endParaRPr lang="en-US" altLang="ko-KR" sz="1400" b="1" dirty="0"/>
          </a:p>
          <a:p>
            <a:r>
              <a:rPr lang="ko-KR" altLang="en-US" sz="1400" b="1" dirty="0"/>
              <a:t>생성자를 이용하여 클래스 내부의 값을 바로 초기화 할 수 있도록 하였습니다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 err="1"/>
              <a:t>오버라이딩</a:t>
            </a:r>
            <a:endParaRPr lang="en-US" altLang="ko-KR" sz="1400" b="1" dirty="0"/>
          </a:p>
          <a:p>
            <a:r>
              <a:rPr lang="ko-KR" altLang="en-US" sz="1400" b="1" dirty="0" err="1"/>
              <a:t>오버라이딩을</a:t>
            </a:r>
            <a:r>
              <a:rPr lang="ko-KR" altLang="en-US" sz="1400" b="1" dirty="0"/>
              <a:t> 통하여 구현하고자 하는 기능에 맞추어 프로그래밍 하였습니다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오버로딩</a:t>
            </a:r>
            <a:endParaRPr lang="en-US" altLang="ko-KR" sz="1400" b="1" dirty="0"/>
          </a:p>
          <a:p>
            <a:r>
              <a:rPr lang="ko-KR" altLang="en-US" sz="1400" b="1" dirty="0"/>
              <a:t>오버로딩을 적용하여 메소드를 사용하는 쪽에서 매개변수의 종류나 숫자가 달라도 함수이름을 생각할 필요 없게 매개변수의 수나 타입에 따라 자동으로 처리하도록 프로그래밍 하였습니다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  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예외처리</a:t>
            </a:r>
            <a:endParaRPr lang="en-US" altLang="ko-KR" sz="1400" b="1" dirty="0"/>
          </a:p>
          <a:p>
            <a:r>
              <a:rPr lang="ko-KR" altLang="en-US" sz="1400" b="1" dirty="0"/>
              <a:t>예외처리를 통하여 프로그램에 오류가 발생하여도 프로그램이 비정상적으로 종료되지 않도록 프로그래밍 하였습니다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 err="1"/>
              <a:t>파일입출력</a:t>
            </a:r>
            <a:endParaRPr lang="en-US" altLang="ko-KR" sz="1400" b="1" dirty="0"/>
          </a:p>
          <a:p>
            <a:r>
              <a:rPr lang="ko-KR" altLang="en-US" sz="1400" b="1" dirty="0"/>
              <a:t>프로그램 내부의 데이터를 저장하고 다시 사용하기 위해 정보를 텍스트 파일로 만들고 파일 입출력을 통해 저장하고 불러오게 프로그래밍 하였습니다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23200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8EB403-AD24-49F2-96FD-C1F26443F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329"/>
            <a:ext cx="12192000" cy="702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58C1D-C30D-4CEC-904A-F047E2234A7B}"/>
              </a:ext>
            </a:extLst>
          </p:cNvPr>
          <p:cNvSpPr txBox="1"/>
          <p:nvPr/>
        </p:nvSpPr>
        <p:spPr>
          <a:xfrm>
            <a:off x="4322232" y="2382559"/>
            <a:ext cx="35475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4</a:t>
            </a: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구현과 디자인</a:t>
            </a:r>
          </a:p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Design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FE5287C-1C48-47D5-B652-D038B83614AF}"/>
              </a:ext>
            </a:extLst>
          </p:cNvPr>
          <p:cNvSpPr/>
          <p:nvPr/>
        </p:nvSpPr>
        <p:spPr>
          <a:xfrm>
            <a:off x="4498164" y="2005105"/>
            <a:ext cx="3195669" cy="2548965"/>
          </a:xfrm>
          <a:prstGeom prst="triangl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58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AF5CB2-4E67-4DD0-AD15-5A949CDF140D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AFA1BF-3D03-41EC-9C75-DCCAD383D000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8481BA-BB35-499D-8CA8-00DF0B49DA9C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661949-91E7-4D81-B2AF-8DC2DEC38B54}"/>
              </a:ext>
            </a:extLst>
          </p:cNvPr>
          <p:cNvSpPr txBox="1"/>
          <p:nvPr/>
        </p:nvSpPr>
        <p:spPr>
          <a:xfrm>
            <a:off x="85748" y="374256"/>
            <a:ext cx="43592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4.1 </a:t>
            </a:r>
            <a:r>
              <a:rPr lang="ko-KR" altLang="en-US" sz="1700" b="1" dirty="0"/>
              <a:t>내부 디자인</a:t>
            </a:r>
            <a:r>
              <a:rPr lang="en-US" altLang="ko-KR" sz="1700" b="1" dirty="0"/>
              <a:t>(</a:t>
            </a:r>
            <a:r>
              <a:rPr lang="ko-KR" altLang="en-US" sz="1700" b="1" dirty="0"/>
              <a:t>로그인 </a:t>
            </a:r>
            <a:r>
              <a:rPr lang="en-US" altLang="ko-KR" sz="1700" b="1" dirty="0"/>
              <a:t>+ </a:t>
            </a:r>
            <a:r>
              <a:rPr lang="ko-KR" altLang="en-US" sz="1700" b="1" dirty="0"/>
              <a:t>회원가입</a:t>
            </a:r>
            <a:r>
              <a:rPr lang="en-US" altLang="ko-KR" sz="1700" b="1" dirty="0"/>
              <a:t>)</a:t>
            </a:r>
            <a:endParaRPr lang="ko-KR" altLang="en-US" sz="17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1FE3F2-35D9-4BE1-A9DF-C254B28F8DA7}"/>
              </a:ext>
            </a:extLst>
          </p:cNvPr>
          <p:cNvSpPr txBox="1"/>
          <p:nvPr/>
        </p:nvSpPr>
        <p:spPr>
          <a:xfrm>
            <a:off x="9898233" y="4103428"/>
            <a:ext cx="2082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이메일은 선택이며 </a:t>
            </a:r>
            <a:r>
              <a:rPr lang="ko-KR" altLang="en-US" sz="1050" dirty="0" err="1"/>
              <a:t>없을경우</a:t>
            </a:r>
            <a:r>
              <a:rPr lang="ko-KR" altLang="en-US" sz="1050" dirty="0"/>
              <a:t> </a:t>
            </a:r>
            <a:r>
              <a:rPr lang="en-US" altLang="ko-KR" sz="1050" dirty="0"/>
              <a:t>NULL</a:t>
            </a:r>
            <a:r>
              <a:rPr lang="ko-KR" altLang="en-US" sz="1050" dirty="0"/>
              <a:t>값으로 저장합니다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6FD8D5-A420-4E67-843B-2684B4C29592}"/>
              </a:ext>
            </a:extLst>
          </p:cNvPr>
          <p:cNvCxnSpPr/>
          <p:nvPr/>
        </p:nvCxnSpPr>
        <p:spPr>
          <a:xfrm>
            <a:off x="9250285" y="4225678"/>
            <a:ext cx="409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8CE79B-FED1-4761-83E2-B884FD6FA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9" y="1062785"/>
            <a:ext cx="5364945" cy="3040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257639-BDD7-4F21-89F6-17AB2E95C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72" y="1062785"/>
            <a:ext cx="2918713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8731AE-FD39-4C7F-B1F7-DC3FABEB9A07}"/>
              </a:ext>
            </a:extLst>
          </p:cNvPr>
          <p:cNvSpPr txBox="1"/>
          <p:nvPr/>
        </p:nvSpPr>
        <p:spPr>
          <a:xfrm>
            <a:off x="85747" y="374256"/>
            <a:ext cx="512125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4.2 </a:t>
            </a:r>
            <a:r>
              <a:rPr lang="ko-KR" altLang="en-US" sz="1700" b="1" dirty="0"/>
              <a:t>내부 디자인</a:t>
            </a:r>
            <a:r>
              <a:rPr lang="en-US" altLang="ko-KR" sz="1700" b="1" dirty="0"/>
              <a:t>(</a:t>
            </a:r>
            <a:r>
              <a:rPr lang="ko-KR" altLang="en-US" sz="1700" b="1" dirty="0"/>
              <a:t>메인 화면 </a:t>
            </a:r>
            <a:r>
              <a:rPr lang="en-US" altLang="ko-KR" sz="1700" b="1" dirty="0"/>
              <a:t>+ </a:t>
            </a:r>
            <a:r>
              <a:rPr lang="ko-KR" altLang="en-US" sz="1700" b="1" dirty="0"/>
              <a:t>내 정보 </a:t>
            </a:r>
            <a:r>
              <a:rPr lang="en-US" altLang="ko-KR" sz="1700" b="1" dirty="0"/>
              <a:t>+ </a:t>
            </a:r>
            <a:r>
              <a:rPr lang="ko-KR" altLang="en-US" sz="1700" b="1" dirty="0"/>
              <a:t>환불</a:t>
            </a:r>
            <a:r>
              <a:rPr lang="en-US" altLang="ko-KR" sz="1700" b="1" dirty="0"/>
              <a:t>)</a:t>
            </a:r>
            <a:endParaRPr lang="ko-KR" altLang="en-US" sz="17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DEB13-F1DC-4A23-8137-4DB7B520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4" y="789826"/>
            <a:ext cx="4393832" cy="2499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6D07E-1B5A-440B-8961-42D8C357C74F}"/>
              </a:ext>
            </a:extLst>
          </p:cNvPr>
          <p:cNvSpPr txBox="1"/>
          <p:nvPr/>
        </p:nvSpPr>
        <p:spPr>
          <a:xfrm>
            <a:off x="4600876" y="834522"/>
            <a:ext cx="24193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로그인 성공 후</a:t>
            </a:r>
            <a:endParaRPr lang="en-US" altLang="ko-KR" sz="1300" dirty="0"/>
          </a:p>
          <a:p>
            <a:r>
              <a:rPr lang="ko-KR" altLang="en-US" sz="1300" dirty="0"/>
              <a:t>메인 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878A0-3C7B-46A7-A593-66F4B0E27AA9}"/>
              </a:ext>
            </a:extLst>
          </p:cNvPr>
          <p:cNvSpPr txBox="1"/>
          <p:nvPr/>
        </p:nvSpPr>
        <p:spPr>
          <a:xfrm>
            <a:off x="10775281" y="507416"/>
            <a:ext cx="24193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내 정보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B97E1C-1A17-4E85-AB47-C38571E2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7" y="3835589"/>
            <a:ext cx="4488481" cy="23050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4C4CEA-4260-4090-976C-CF09B8AE2638}"/>
              </a:ext>
            </a:extLst>
          </p:cNvPr>
          <p:cNvSpPr txBox="1"/>
          <p:nvPr/>
        </p:nvSpPr>
        <p:spPr>
          <a:xfrm>
            <a:off x="6798327" y="4317784"/>
            <a:ext cx="461157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환불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정상 환불이 되었다면 내부적으로 수량은 다시 늘어나고</a:t>
            </a:r>
            <a:endParaRPr lang="en-US" altLang="ko-KR" sz="1300" dirty="0"/>
          </a:p>
          <a:p>
            <a:r>
              <a:rPr lang="ko-KR" altLang="en-US" sz="1300" dirty="0"/>
              <a:t>장부에서 빠지며 좌석의 </a:t>
            </a:r>
            <a:r>
              <a:rPr lang="en-US" altLang="ko-KR" sz="1300" dirty="0"/>
              <a:t>Boolean</a:t>
            </a:r>
            <a:r>
              <a:rPr lang="ko-KR" altLang="en-US" sz="1300" dirty="0"/>
              <a:t>값도 </a:t>
            </a:r>
            <a:r>
              <a:rPr lang="en-US" altLang="ko-KR" sz="1300" dirty="0"/>
              <a:t>true</a:t>
            </a:r>
            <a:r>
              <a:rPr lang="ko-KR" altLang="en-US" sz="1300" dirty="0"/>
              <a:t>로 변경합니다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좌석 상품이라면 좌석도 선택 가능하도록 자동 수정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거래번호가 틀렸다면</a:t>
            </a:r>
            <a:r>
              <a:rPr lang="en-US" altLang="ko-KR" sz="1300" dirty="0"/>
              <a:t> </a:t>
            </a:r>
            <a:r>
              <a:rPr lang="ko-KR" altLang="en-US" sz="1300" dirty="0"/>
              <a:t>틀렸다는 팝업 창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195687-AD89-44CF-BF32-36899A3E2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5" y="825766"/>
            <a:ext cx="4190751" cy="2463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3505AE-309E-4CD3-A880-376F2D95B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0" y="2598057"/>
            <a:ext cx="2419350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5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28BE39-42C9-4349-9AD9-B080850F976E}"/>
              </a:ext>
            </a:extLst>
          </p:cNvPr>
          <p:cNvSpPr txBox="1"/>
          <p:nvPr/>
        </p:nvSpPr>
        <p:spPr>
          <a:xfrm>
            <a:off x="85747" y="374257"/>
            <a:ext cx="38343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4.3 </a:t>
            </a:r>
            <a:r>
              <a:rPr lang="ko-KR" altLang="en-US" sz="1700" b="1" dirty="0"/>
              <a:t>내부 디자인</a:t>
            </a:r>
            <a:r>
              <a:rPr lang="en-US" altLang="ko-KR" sz="1700" b="1" dirty="0"/>
              <a:t>(</a:t>
            </a:r>
            <a:r>
              <a:rPr lang="ko-KR" altLang="en-US" sz="1700" b="1" dirty="0"/>
              <a:t>계산</a:t>
            </a:r>
            <a:r>
              <a:rPr lang="en-US" altLang="ko-KR" sz="1700" b="1" dirty="0"/>
              <a:t>)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- </a:t>
            </a:r>
            <a:r>
              <a:rPr lang="ko-KR" altLang="en-US" sz="1700" b="1" dirty="0"/>
              <a:t>좌석상품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7175FE-633A-4D91-89CC-4D1A107A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7" y="1182127"/>
            <a:ext cx="2847975" cy="1314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DC2245-ED20-4327-85A7-1209B315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051" y="1182127"/>
            <a:ext cx="2555882" cy="11955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7ACFDC-1196-426A-B945-47D0D4175440}"/>
              </a:ext>
            </a:extLst>
          </p:cNvPr>
          <p:cNvSpPr txBox="1"/>
          <p:nvPr/>
        </p:nvSpPr>
        <p:spPr>
          <a:xfrm>
            <a:off x="163285" y="4793288"/>
            <a:ext cx="316516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구매한 좌석은 빨간색으로 외각선이 칠해지며</a:t>
            </a:r>
            <a:endParaRPr lang="en-US" altLang="ko-KR" sz="1300" dirty="0"/>
          </a:p>
          <a:p>
            <a:r>
              <a:rPr lang="ko-KR" altLang="en-US" sz="1300" dirty="0"/>
              <a:t>선택이 불가능해 집니다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057F3-F777-4458-BAB5-DB8715FA3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54" y="729840"/>
            <a:ext cx="5296359" cy="2994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D7DB69-E806-4BC0-A950-4A3A5802B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53" y="3429000"/>
            <a:ext cx="5296359" cy="295681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E9E749A-3E07-44CB-8501-1970CF377134}"/>
              </a:ext>
            </a:extLst>
          </p:cNvPr>
          <p:cNvCxnSpPr/>
          <p:nvPr/>
        </p:nvCxnSpPr>
        <p:spPr>
          <a:xfrm flipV="1">
            <a:off x="2933722" y="4491318"/>
            <a:ext cx="1063883" cy="30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6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28BE39-42C9-4349-9AD9-B080850F976E}"/>
              </a:ext>
            </a:extLst>
          </p:cNvPr>
          <p:cNvSpPr txBox="1"/>
          <p:nvPr/>
        </p:nvSpPr>
        <p:spPr>
          <a:xfrm>
            <a:off x="85747" y="374255"/>
            <a:ext cx="3690385" cy="36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4.4 </a:t>
            </a:r>
            <a:r>
              <a:rPr lang="ko-KR" altLang="en-US" sz="1700" b="1" dirty="0"/>
              <a:t>내부 디자인</a:t>
            </a:r>
            <a:r>
              <a:rPr lang="en-US" altLang="ko-KR" sz="1700" b="1" dirty="0"/>
              <a:t>(</a:t>
            </a:r>
            <a:r>
              <a:rPr lang="ko-KR" altLang="en-US" sz="1700" b="1" dirty="0"/>
              <a:t>계산</a:t>
            </a:r>
            <a:r>
              <a:rPr lang="en-US" altLang="ko-KR" sz="1700" b="1" dirty="0"/>
              <a:t>) – </a:t>
            </a:r>
            <a:r>
              <a:rPr lang="ko-KR" altLang="en-US" sz="1700" b="1" dirty="0"/>
              <a:t>일반 상품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E5A22-38DD-46B8-B404-BE225270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9896"/>
            <a:ext cx="4216745" cy="2418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F5AA5D-E750-4429-848E-369F5E0CBBCE}"/>
              </a:ext>
            </a:extLst>
          </p:cNvPr>
          <p:cNvSpPr txBox="1"/>
          <p:nvPr/>
        </p:nvSpPr>
        <p:spPr>
          <a:xfrm>
            <a:off x="8754531" y="2552982"/>
            <a:ext cx="26330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계산</a:t>
            </a:r>
            <a:r>
              <a:rPr lang="en-US" altLang="ko-KR" sz="1300" dirty="0"/>
              <a:t>(</a:t>
            </a:r>
            <a:r>
              <a:rPr lang="ko-KR" altLang="en-US" sz="1300" dirty="0"/>
              <a:t>일반 상품</a:t>
            </a:r>
            <a:r>
              <a:rPr lang="en-US" altLang="ko-KR" sz="1300" dirty="0"/>
              <a:t>)</a:t>
            </a:r>
          </a:p>
          <a:p>
            <a:r>
              <a:rPr lang="ko-KR" altLang="en-US" sz="1300" dirty="0"/>
              <a:t>일반상품은 좌석번호가 없습니다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영화상품은 영수증에 좌석번호가 표시됩니다</a:t>
            </a:r>
            <a:r>
              <a:rPr lang="en-US" altLang="ko-KR" sz="13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7175FE-633A-4D91-89CC-4D1A107A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" y="737800"/>
            <a:ext cx="2847975" cy="1314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DA28C3-0229-44FA-A026-776F2867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471" y="660401"/>
            <a:ext cx="2555882" cy="119559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6A194A-6E5C-410F-95EA-23D8C216555E}"/>
              </a:ext>
            </a:extLst>
          </p:cNvPr>
          <p:cNvCxnSpPr/>
          <p:nvPr/>
        </p:nvCxnSpPr>
        <p:spPr>
          <a:xfrm>
            <a:off x="1295423" y="2165684"/>
            <a:ext cx="0" cy="41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0967A4C-D045-42E7-A78F-40BAEDBAE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34" y="3682162"/>
            <a:ext cx="4845877" cy="2571480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C15EE2B-684A-4D30-8155-CD9B33EFE91D}"/>
              </a:ext>
            </a:extLst>
          </p:cNvPr>
          <p:cNvCxnSpPr>
            <a:stCxn id="3" idx="3"/>
            <a:endCxn id="16" idx="1"/>
          </p:cNvCxnSpPr>
          <p:nvPr/>
        </p:nvCxnSpPr>
        <p:spPr>
          <a:xfrm flipV="1">
            <a:off x="4216745" y="1258197"/>
            <a:ext cx="765726" cy="2550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D02C1E-16F4-432B-8545-1059E7EDAE34}"/>
              </a:ext>
            </a:extLst>
          </p:cNvPr>
          <p:cNvCxnSpPr/>
          <p:nvPr/>
        </p:nvCxnSpPr>
        <p:spPr>
          <a:xfrm>
            <a:off x="6786282" y="1488141"/>
            <a:ext cx="0" cy="219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365FB0-CD04-4410-919B-0920D2D906A7}"/>
              </a:ext>
            </a:extLst>
          </p:cNvPr>
          <p:cNvCxnSpPr/>
          <p:nvPr/>
        </p:nvCxnSpPr>
        <p:spPr>
          <a:xfrm flipH="1">
            <a:off x="7747972" y="1855993"/>
            <a:ext cx="1006559" cy="294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9D9BF4B-A7D9-4B9E-91CE-AD28DFBE53B1}"/>
              </a:ext>
            </a:extLst>
          </p:cNvPr>
          <p:cNvSpPr txBox="1"/>
          <p:nvPr/>
        </p:nvSpPr>
        <p:spPr>
          <a:xfrm>
            <a:off x="8754531" y="1334033"/>
            <a:ext cx="263308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환불</a:t>
            </a:r>
            <a:endParaRPr lang="en-US" altLang="ko-KR" sz="1300" dirty="0"/>
          </a:p>
          <a:p>
            <a:r>
              <a:rPr lang="ko-KR" altLang="en-US" sz="1300" dirty="0"/>
              <a:t>환불번호 </a:t>
            </a:r>
            <a:r>
              <a:rPr lang="en-US" altLang="ko-KR" sz="1300" dirty="0"/>
              <a:t>14</a:t>
            </a:r>
            <a:r>
              <a:rPr lang="ko-KR" altLang="en-US" sz="1300" dirty="0"/>
              <a:t>자리를 통해서 환불을 받을 수 있습니다</a:t>
            </a:r>
            <a:r>
              <a:rPr lang="en-US" altLang="ko-K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22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28BE39-42C9-4349-9AD9-B080850F976E}"/>
              </a:ext>
            </a:extLst>
          </p:cNvPr>
          <p:cNvSpPr txBox="1"/>
          <p:nvPr/>
        </p:nvSpPr>
        <p:spPr>
          <a:xfrm>
            <a:off x="85747" y="374256"/>
            <a:ext cx="43761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4.5 </a:t>
            </a:r>
            <a:r>
              <a:rPr lang="ko-KR" altLang="en-US" sz="1700" b="1" dirty="0"/>
              <a:t>내부 디자인</a:t>
            </a:r>
            <a:r>
              <a:rPr lang="en-US" altLang="ko-KR" sz="1700" b="1" dirty="0"/>
              <a:t>(</a:t>
            </a:r>
            <a:r>
              <a:rPr lang="ko-KR" altLang="en-US" sz="1700" b="1" dirty="0"/>
              <a:t>물품관리</a:t>
            </a:r>
            <a:r>
              <a:rPr lang="en-US" altLang="ko-KR" sz="1700" b="1" dirty="0"/>
              <a:t>) – </a:t>
            </a:r>
            <a:r>
              <a:rPr lang="ko-KR" altLang="en-US" sz="1700" b="1" dirty="0"/>
              <a:t>상세 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3521B6-74F6-4F82-A6CD-B7C424A03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2" y="3998660"/>
            <a:ext cx="4216745" cy="20718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E65B4-58D1-4E7D-8412-24B2CBD6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5" y="1368078"/>
            <a:ext cx="4150752" cy="2343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E5D468-2456-4314-B802-33DEA56F9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67" y="2243812"/>
            <a:ext cx="2903472" cy="14250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47E9E6-FCFA-436B-9956-8EA55E4F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39" y="3943696"/>
            <a:ext cx="3601102" cy="23431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5EFCC0D-1099-4390-BD01-0516CED43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13" y="296332"/>
            <a:ext cx="2933954" cy="145554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0059E1E-F0F0-4E9B-8132-12E001C9BD8E}"/>
              </a:ext>
            </a:extLst>
          </p:cNvPr>
          <p:cNvCxnSpPr/>
          <p:nvPr/>
        </p:nvCxnSpPr>
        <p:spPr>
          <a:xfrm flipH="1">
            <a:off x="4756117" y="1368078"/>
            <a:ext cx="5920848" cy="29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6EEE16-6BE1-4715-BD47-19EE84F88AF7}"/>
              </a:ext>
            </a:extLst>
          </p:cNvPr>
          <p:cNvCxnSpPr/>
          <p:nvPr/>
        </p:nvCxnSpPr>
        <p:spPr>
          <a:xfrm>
            <a:off x="1775012" y="2163269"/>
            <a:ext cx="0" cy="183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7DCC591-AFF1-4B0F-8AF6-E497E4DE4176}"/>
              </a:ext>
            </a:extLst>
          </p:cNvPr>
          <p:cNvCxnSpPr>
            <a:endCxn id="15" idx="1"/>
          </p:cNvCxnSpPr>
          <p:nvPr/>
        </p:nvCxnSpPr>
        <p:spPr>
          <a:xfrm>
            <a:off x="4461933" y="1751878"/>
            <a:ext cx="983634" cy="1204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868CF21-7687-4037-9C5F-B9DAC802A7EB}"/>
              </a:ext>
            </a:extLst>
          </p:cNvPr>
          <p:cNvCxnSpPr>
            <a:endCxn id="17" idx="0"/>
          </p:cNvCxnSpPr>
          <p:nvPr/>
        </p:nvCxnSpPr>
        <p:spPr>
          <a:xfrm>
            <a:off x="7440706" y="3227294"/>
            <a:ext cx="2708884" cy="71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82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28BE39-42C9-4349-9AD9-B080850F976E}"/>
              </a:ext>
            </a:extLst>
          </p:cNvPr>
          <p:cNvSpPr txBox="1"/>
          <p:nvPr/>
        </p:nvSpPr>
        <p:spPr>
          <a:xfrm>
            <a:off x="85747" y="374255"/>
            <a:ext cx="45709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4.7 </a:t>
            </a:r>
            <a:r>
              <a:rPr lang="ko-KR" altLang="en-US" sz="1700" b="1" dirty="0"/>
              <a:t>내부 디자인</a:t>
            </a:r>
            <a:r>
              <a:rPr lang="en-US" altLang="ko-KR" sz="1700" b="1" dirty="0"/>
              <a:t>(</a:t>
            </a:r>
            <a:r>
              <a:rPr lang="ko-KR" altLang="en-US" sz="1700" b="1" dirty="0"/>
              <a:t>월별 보고서</a:t>
            </a:r>
            <a:r>
              <a:rPr lang="en-US" altLang="ko-KR" sz="1700" b="1" dirty="0"/>
              <a:t>, 2021 </a:t>
            </a:r>
            <a:r>
              <a:rPr lang="ko-KR" altLang="en-US" sz="1700" b="1" dirty="0"/>
              <a:t>보고서</a:t>
            </a:r>
            <a:r>
              <a:rPr lang="en-US" altLang="ko-KR" sz="1700" b="1" dirty="0"/>
              <a:t>)</a:t>
            </a:r>
            <a:endParaRPr lang="ko-KR" altLang="en-US" sz="17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6A5F2-F35E-41C8-B629-A3C5B0311B84}"/>
              </a:ext>
            </a:extLst>
          </p:cNvPr>
          <p:cNvSpPr txBox="1"/>
          <p:nvPr/>
        </p:nvSpPr>
        <p:spPr>
          <a:xfrm>
            <a:off x="5346724" y="1922769"/>
            <a:ext cx="26330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월별 보고서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439F12-E0F5-49EA-8E65-9EA5C3F4A35D}"/>
              </a:ext>
            </a:extLst>
          </p:cNvPr>
          <p:cNvSpPr txBox="1"/>
          <p:nvPr/>
        </p:nvSpPr>
        <p:spPr>
          <a:xfrm>
            <a:off x="5346724" y="4650064"/>
            <a:ext cx="26330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2021 </a:t>
            </a:r>
            <a:r>
              <a:rPr lang="ko-KR" altLang="en-US" sz="1300" dirty="0"/>
              <a:t>보고서</a:t>
            </a:r>
            <a:endParaRPr lang="en-US" altLang="ko-KR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6E421-02C5-417A-BCE3-DF437013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1" y="814510"/>
            <a:ext cx="4671737" cy="25529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16B4EC-C985-4601-A4D2-6A347CB7B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9" y="3555695"/>
            <a:ext cx="4752419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5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FF4C1C6-F92F-47FD-9140-7711A3463BF4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DB03AA-9608-4AB8-AEA9-F9ECD71B3AA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9BC9E4-E037-4737-9618-36FDCF4767C6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5CC9E1-EA64-482C-B60E-B3FC3665F861}"/>
              </a:ext>
            </a:extLst>
          </p:cNvPr>
          <p:cNvSpPr txBox="1"/>
          <p:nvPr/>
        </p:nvSpPr>
        <p:spPr>
          <a:xfrm>
            <a:off x="4373057" y="2896435"/>
            <a:ext cx="4398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4154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B236B3-02C5-4C25-BF82-DC566F3B0120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353BC6-E654-43A5-B08E-F0E462EC0ADD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F28BFCA-C897-4DE8-9E2F-922E528BB810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80BF1BC-DE7F-48DB-A402-C0F6BBFD4D0B}"/>
              </a:ext>
            </a:extLst>
          </p:cNvPr>
          <p:cNvCxnSpPr/>
          <p:nvPr/>
        </p:nvCxnSpPr>
        <p:spPr>
          <a:xfrm>
            <a:off x="1584589" y="237067"/>
            <a:ext cx="0" cy="632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FC8529-036A-4A3C-878D-F4788B8B82BD}"/>
              </a:ext>
            </a:extLst>
          </p:cNvPr>
          <p:cNvSpPr txBox="1"/>
          <p:nvPr/>
        </p:nvSpPr>
        <p:spPr>
          <a:xfrm>
            <a:off x="1676396" y="398394"/>
            <a:ext cx="6865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1 POS </a:t>
            </a:r>
            <a:r>
              <a:rPr lang="ko-KR" altLang="en-US" sz="3000" b="1" dirty="0"/>
              <a:t>선정이유</a:t>
            </a:r>
            <a:endParaRPr lang="en-US" altLang="ko-KR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C83057-F451-4BE6-B8E5-B05DABEB2A2D}"/>
              </a:ext>
            </a:extLst>
          </p:cNvPr>
          <p:cNvSpPr txBox="1"/>
          <p:nvPr/>
        </p:nvSpPr>
        <p:spPr>
          <a:xfrm>
            <a:off x="1676392" y="1910626"/>
            <a:ext cx="686514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 </a:t>
            </a:r>
            <a:r>
              <a:rPr lang="ko-KR" altLang="en-US" sz="3000" b="1" dirty="0"/>
              <a:t>프로그램 기능</a:t>
            </a:r>
            <a:endParaRPr lang="en-US" altLang="ko-KR" sz="1500" dirty="0"/>
          </a:p>
          <a:p>
            <a:r>
              <a:rPr lang="en-US" altLang="ko-KR" sz="1300" dirty="0"/>
              <a:t>      </a:t>
            </a:r>
            <a:endParaRPr lang="ko-KR" alt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7E2385-3896-4784-BD0C-7A31062BAE86}"/>
              </a:ext>
            </a:extLst>
          </p:cNvPr>
          <p:cNvSpPr txBox="1"/>
          <p:nvPr/>
        </p:nvSpPr>
        <p:spPr>
          <a:xfrm>
            <a:off x="1676393" y="3327379"/>
            <a:ext cx="6865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3 </a:t>
            </a:r>
            <a:r>
              <a:rPr lang="ko-KR" altLang="en-US" sz="3000" b="1" dirty="0"/>
              <a:t>응용한 내용</a:t>
            </a:r>
            <a:endParaRPr lang="en-US" altLang="ko-KR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806424-A5BB-4287-A07A-FA3E2DC87D32}"/>
              </a:ext>
            </a:extLst>
          </p:cNvPr>
          <p:cNvSpPr txBox="1"/>
          <p:nvPr/>
        </p:nvSpPr>
        <p:spPr>
          <a:xfrm>
            <a:off x="1676393" y="4805152"/>
            <a:ext cx="6865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4 </a:t>
            </a:r>
            <a:r>
              <a:rPr lang="ko-KR" altLang="en-US" sz="3000" b="1" dirty="0"/>
              <a:t>구현과 디자인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5636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CC9B87-FF95-454A-9033-B44AA1C8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9661" y="-1581311"/>
            <a:ext cx="20716352" cy="9872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5FB712-7FF9-450F-ADE7-AE3D6E1A4D5C}"/>
              </a:ext>
            </a:extLst>
          </p:cNvPr>
          <p:cNvSpPr txBox="1"/>
          <p:nvPr/>
        </p:nvSpPr>
        <p:spPr>
          <a:xfrm>
            <a:off x="2854536" y="2338547"/>
            <a:ext cx="64829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선정이유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Selection Reason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0060187-E271-4125-91E9-DD853A7D14C7}"/>
              </a:ext>
            </a:extLst>
          </p:cNvPr>
          <p:cNvSpPr/>
          <p:nvPr/>
        </p:nvSpPr>
        <p:spPr>
          <a:xfrm>
            <a:off x="4229100" y="1780729"/>
            <a:ext cx="3733800" cy="2737699"/>
          </a:xfrm>
          <a:prstGeom prst="triangl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6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BB2AA-D99D-4089-AE74-0C407EF5E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1" y="-186266"/>
            <a:ext cx="1363133" cy="558800"/>
          </a:xfrm>
        </p:spPr>
        <p:txBody>
          <a:bodyPr>
            <a:noAutofit/>
          </a:bodyPr>
          <a:lstStyle/>
          <a:p>
            <a:r>
              <a:rPr lang="en-US" altLang="ko-KR" sz="1300" dirty="0"/>
              <a:t>Java Project</a:t>
            </a:r>
            <a:endParaRPr lang="ko-KR" altLang="en-US" sz="13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70671FD-C9FA-4EF8-9E4E-4CE1AA630D68}"/>
              </a:ext>
            </a:extLst>
          </p:cNvPr>
          <p:cNvSpPr/>
          <p:nvPr/>
        </p:nvSpPr>
        <p:spPr>
          <a:xfrm>
            <a:off x="464632" y="1536699"/>
            <a:ext cx="2192866" cy="19981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메이트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POS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7ADAABA-6991-49D6-9C53-303FAFDE2A71}"/>
              </a:ext>
            </a:extLst>
          </p:cNvPr>
          <p:cNvSpPr/>
          <p:nvPr/>
        </p:nvSpPr>
        <p:spPr>
          <a:xfrm>
            <a:off x="9091346" y="1536699"/>
            <a:ext cx="2192866" cy="19981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쇼핑화 </a:t>
            </a:r>
            <a:r>
              <a:rPr lang="en-US" altLang="ko-KR" dirty="0">
                <a:solidFill>
                  <a:schemeClr val="tx1"/>
                </a:solidFill>
              </a:rPr>
              <a:t>POS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3A85439-5C7E-441C-8CE3-4ED9128F3980}"/>
              </a:ext>
            </a:extLst>
          </p:cNvPr>
          <p:cNvSpPr/>
          <p:nvPr/>
        </p:nvSpPr>
        <p:spPr>
          <a:xfrm>
            <a:off x="6190994" y="1536699"/>
            <a:ext cx="2192866" cy="19981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이지 </a:t>
            </a:r>
            <a:r>
              <a:rPr lang="en-US" altLang="ko-KR" dirty="0">
                <a:solidFill>
                  <a:schemeClr val="tx1"/>
                </a:solidFill>
              </a:rPr>
              <a:t>POS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22D0FC-746A-439E-8AA7-E9F391691A79}"/>
              </a:ext>
            </a:extLst>
          </p:cNvPr>
          <p:cNvSpPr/>
          <p:nvPr/>
        </p:nvSpPr>
        <p:spPr>
          <a:xfrm>
            <a:off x="3364984" y="1536699"/>
            <a:ext cx="2192866" cy="19981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오케이 </a:t>
            </a:r>
            <a:r>
              <a:rPr lang="en-US" altLang="ko-KR" dirty="0">
                <a:solidFill>
                  <a:schemeClr val="tx1"/>
                </a:solidFill>
              </a:rPr>
              <a:t>POS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647863-2F91-4A4F-8F14-60A9683C9E07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27A158-DD76-446F-9069-1875E62D4063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7F07F8-EBA7-45B3-8987-4821CCD28CDE}"/>
              </a:ext>
            </a:extLst>
          </p:cNvPr>
          <p:cNvSpPr txBox="1"/>
          <p:nvPr/>
        </p:nvSpPr>
        <p:spPr>
          <a:xfrm>
            <a:off x="989643" y="3960523"/>
            <a:ext cx="11428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배달 어플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E87B6-6D41-4B00-A521-AB65A47F441F}"/>
              </a:ext>
            </a:extLst>
          </p:cNvPr>
          <p:cNvSpPr txBox="1"/>
          <p:nvPr/>
        </p:nvSpPr>
        <p:spPr>
          <a:xfrm>
            <a:off x="4017769" y="3960523"/>
            <a:ext cx="13073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/>
              <a:t>편의성</a:t>
            </a:r>
            <a:endParaRPr lang="ko-KR" altLang="en-US" sz="17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DE6E8-4CAB-404F-AE3B-86A5F9E97647}"/>
              </a:ext>
            </a:extLst>
          </p:cNvPr>
          <p:cNvSpPr txBox="1"/>
          <p:nvPr/>
        </p:nvSpPr>
        <p:spPr>
          <a:xfrm>
            <a:off x="6548047" y="3960524"/>
            <a:ext cx="14672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다중 시스템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3F3E3-A1C0-4EA6-A07D-31579B8DAAE5}"/>
              </a:ext>
            </a:extLst>
          </p:cNvPr>
          <p:cNvSpPr txBox="1"/>
          <p:nvPr/>
        </p:nvSpPr>
        <p:spPr>
          <a:xfrm>
            <a:off x="9448265" y="3960523"/>
            <a:ext cx="14672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/>
              <a:t>온라인 매장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26CD295-6D93-479A-8057-254E5C2CBF5B}"/>
              </a:ext>
            </a:extLst>
          </p:cNvPr>
          <p:cNvCxnSpPr>
            <a:cxnSpLocks/>
          </p:cNvCxnSpPr>
          <p:nvPr/>
        </p:nvCxnSpPr>
        <p:spPr>
          <a:xfrm>
            <a:off x="1079017" y="4471987"/>
            <a:ext cx="84265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458C1B1-7D98-48E0-BDCA-5E45FC1F6FAE}"/>
              </a:ext>
            </a:extLst>
          </p:cNvPr>
          <p:cNvCxnSpPr>
            <a:cxnSpLocks/>
          </p:cNvCxnSpPr>
          <p:nvPr/>
        </p:nvCxnSpPr>
        <p:spPr>
          <a:xfrm>
            <a:off x="4017769" y="4452938"/>
            <a:ext cx="84265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C403D9C-40B0-4C33-87B6-3DC88B6B0850}"/>
              </a:ext>
            </a:extLst>
          </p:cNvPr>
          <p:cNvCxnSpPr>
            <a:cxnSpLocks/>
          </p:cNvCxnSpPr>
          <p:nvPr/>
        </p:nvCxnSpPr>
        <p:spPr>
          <a:xfrm>
            <a:off x="6767472" y="4452938"/>
            <a:ext cx="84265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41FFF6-9580-48BA-9FB1-C643103B7455}"/>
              </a:ext>
            </a:extLst>
          </p:cNvPr>
          <p:cNvCxnSpPr>
            <a:cxnSpLocks/>
          </p:cNvCxnSpPr>
          <p:nvPr/>
        </p:nvCxnSpPr>
        <p:spPr>
          <a:xfrm>
            <a:off x="9719736" y="4471987"/>
            <a:ext cx="842652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E6A68B-DBA2-4096-A7BD-03001A10EED1}"/>
              </a:ext>
            </a:extLst>
          </p:cNvPr>
          <p:cNvSpPr txBox="1"/>
          <p:nvPr/>
        </p:nvSpPr>
        <p:spPr>
          <a:xfrm>
            <a:off x="33942" y="491436"/>
            <a:ext cx="30021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1.1 </a:t>
            </a:r>
            <a:r>
              <a:rPr lang="ko-KR" altLang="en-US" sz="1700" b="1" dirty="0"/>
              <a:t>기존 </a:t>
            </a:r>
            <a:r>
              <a:rPr lang="en-US" altLang="ko-KR" sz="1700" b="1" dirty="0"/>
              <a:t>POS </a:t>
            </a:r>
            <a:r>
              <a:rPr lang="ko-KR" altLang="en-US" sz="1700" b="1" dirty="0"/>
              <a:t>상품들의 중점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5DC0FB-E18C-4505-91A8-30BA2B6F0CC1}"/>
              </a:ext>
            </a:extLst>
          </p:cNvPr>
          <p:cNvSpPr txBox="1"/>
          <p:nvPr/>
        </p:nvSpPr>
        <p:spPr>
          <a:xfrm>
            <a:off x="464631" y="4627837"/>
            <a:ext cx="219286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내점운영과 배달을 </a:t>
            </a:r>
            <a:r>
              <a:rPr lang="en-US" altLang="ko-KR" sz="1300" dirty="0"/>
              <a:t>POS</a:t>
            </a:r>
            <a:r>
              <a:rPr lang="ko-KR" altLang="en-US" sz="1300" dirty="0"/>
              <a:t>에서 관리 가능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요일 별</a:t>
            </a:r>
            <a:r>
              <a:rPr lang="en-US" altLang="ko-KR" sz="1300" dirty="0"/>
              <a:t>, </a:t>
            </a:r>
            <a:r>
              <a:rPr lang="ko-KR" altLang="en-US" sz="1300" dirty="0"/>
              <a:t>날씨에 따른 </a:t>
            </a:r>
            <a:endParaRPr lang="en-US" altLang="ko-KR" sz="1300" dirty="0"/>
          </a:p>
          <a:p>
            <a:r>
              <a:rPr lang="ko-KR" altLang="en-US" sz="1300" dirty="0"/>
              <a:t>주문량 예측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7A880-2A62-476F-9E25-BF199C1C5952}"/>
              </a:ext>
            </a:extLst>
          </p:cNvPr>
          <p:cNvSpPr txBox="1"/>
          <p:nvPr/>
        </p:nvSpPr>
        <p:spPr>
          <a:xfrm>
            <a:off x="3364984" y="4627836"/>
            <a:ext cx="21928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빠른 처리 속도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사용자 중심의 편의성을 </a:t>
            </a:r>
            <a:endParaRPr lang="en-US" altLang="ko-KR" sz="1300" dirty="0"/>
          </a:p>
          <a:p>
            <a:r>
              <a:rPr lang="ko-KR" altLang="en-US" sz="1300" dirty="0"/>
              <a:t>목표로 개발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효율적인 </a:t>
            </a:r>
            <a:r>
              <a:rPr lang="en-US" altLang="ko-KR" sz="1300" dirty="0"/>
              <a:t>POS</a:t>
            </a:r>
            <a:r>
              <a:rPr lang="ko-KR" altLang="en-US" sz="1300" dirty="0"/>
              <a:t>시스템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660F5-363C-4A41-8326-8EFF3E198A57}"/>
              </a:ext>
            </a:extLst>
          </p:cNvPr>
          <p:cNvSpPr txBox="1"/>
          <p:nvPr/>
        </p:nvSpPr>
        <p:spPr>
          <a:xfrm>
            <a:off x="6185233" y="4627836"/>
            <a:ext cx="21928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스마트폰</a:t>
            </a:r>
            <a:r>
              <a:rPr lang="en-US" altLang="ko-KR" sz="1300" dirty="0"/>
              <a:t>, </a:t>
            </a:r>
            <a:r>
              <a:rPr lang="ko-KR" altLang="en-US" sz="1300" dirty="0"/>
              <a:t>태블릿</a:t>
            </a:r>
            <a:r>
              <a:rPr lang="en-US" altLang="ko-KR" sz="1300" dirty="0"/>
              <a:t>PC</a:t>
            </a:r>
            <a:r>
              <a:rPr lang="ko-KR" altLang="en-US" sz="1300" dirty="0"/>
              <a:t>를</a:t>
            </a:r>
            <a:endParaRPr lang="en-US" altLang="ko-KR" sz="1300" dirty="0"/>
          </a:p>
          <a:p>
            <a:r>
              <a:rPr lang="en-US" altLang="ko-KR" sz="1300" dirty="0"/>
              <a:t>POS</a:t>
            </a:r>
            <a:r>
              <a:rPr lang="ko-KR" altLang="en-US" sz="1300" dirty="0"/>
              <a:t>로 사용가능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인터넷 없이 매출기록 가능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여러 매장 관리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153A64-FCDC-4CDE-B30E-D68C60AEADF7}"/>
              </a:ext>
            </a:extLst>
          </p:cNvPr>
          <p:cNvSpPr txBox="1"/>
          <p:nvPr/>
        </p:nvSpPr>
        <p:spPr>
          <a:xfrm>
            <a:off x="9091346" y="4627836"/>
            <a:ext cx="21928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오프라인 구매와 온라인 구매 연동</a:t>
            </a:r>
            <a:endParaRPr lang="en-US" altLang="ko-KR" sz="1300" dirty="0"/>
          </a:p>
          <a:p>
            <a:r>
              <a:rPr lang="en-US" altLang="ko-KR" sz="1300" dirty="0"/>
              <a:t>(</a:t>
            </a:r>
            <a:r>
              <a:rPr lang="ko-KR" altLang="en-US" sz="1300" dirty="0"/>
              <a:t>전자상거래</a:t>
            </a:r>
            <a:r>
              <a:rPr lang="en-US" altLang="ko-KR" sz="1300" dirty="0"/>
              <a:t>)</a:t>
            </a:r>
          </a:p>
          <a:p>
            <a:endParaRPr lang="en-US" altLang="ko-KR" sz="1300" dirty="0"/>
          </a:p>
          <a:p>
            <a:r>
              <a:rPr lang="ko-KR" altLang="en-US" sz="1300" dirty="0"/>
              <a:t>모든 작업을 온라인으로 관리 가능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ko-KR" altLang="en-US" sz="1300" dirty="0"/>
              <a:t>독립 사용자의 역량 강화</a:t>
            </a:r>
          </a:p>
        </p:txBody>
      </p:sp>
    </p:spTree>
    <p:extLst>
      <p:ext uri="{BB962C8B-B14F-4D97-AF65-F5344CB8AC3E}">
        <p14:creationId xmlns:p14="http://schemas.microsoft.com/office/powerpoint/2010/main" val="334811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BB2AA-D99D-4089-AE74-0C407EF5E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4300" y="-179122"/>
            <a:ext cx="1363133" cy="558800"/>
          </a:xfrm>
        </p:spPr>
        <p:txBody>
          <a:bodyPr>
            <a:noAutofit/>
          </a:bodyPr>
          <a:lstStyle/>
          <a:p>
            <a:r>
              <a:rPr lang="en-US" altLang="ko-KR" sz="1300" dirty="0"/>
              <a:t>Java Project</a:t>
            </a:r>
            <a:endParaRPr lang="ko-KR" altLang="en-US" sz="13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647863-2F91-4A4F-8F14-60A9683C9E07}"/>
              </a:ext>
            </a:extLst>
          </p:cNvPr>
          <p:cNvCxnSpPr>
            <a:cxnSpLocks/>
          </p:cNvCxnSpPr>
          <p:nvPr/>
        </p:nvCxnSpPr>
        <p:spPr>
          <a:xfrm flipH="1">
            <a:off x="1096434" y="244211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27A158-DD76-446F-9069-1875E62D4063}"/>
              </a:ext>
            </a:extLst>
          </p:cNvPr>
          <p:cNvCxnSpPr>
            <a:cxnSpLocks/>
          </p:cNvCxnSpPr>
          <p:nvPr/>
        </p:nvCxnSpPr>
        <p:spPr>
          <a:xfrm flipH="1">
            <a:off x="-38099" y="6568811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E7DC3E-CCDF-4639-AEC4-AD11F2D9BA89}"/>
              </a:ext>
            </a:extLst>
          </p:cNvPr>
          <p:cNvSpPr txBox="1"/>
          <p:nvPr/>
        </p:nvSpPr>
        <p:spPr>
          <a:xfrm>
            <a:off x="147639" y="1005958"/>
            <a:ext cx="1192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Why? </a:t>
            </a:r>
            <a:r>
              <a:rPr lang="ko-KR" altLang="en-US" sz="3100" b="1" dirty="0"/>
              <a:t>영화관 </a:t>
            </a:r>
            <a:r>
              <a:rPr lang="en-US" altLang="ko-KR" sz="3100" b="1" dirty="0"/>
              <a:t>POS</a:t>
            </a:r>
            <a:r>
              <a:rPr lang="ko-KR" altLang="en-US" sz="3100" b="1" dirty="0"/>
              <a:t>와 매장 </a:t>
            </a:r>
            <a:r>
              <a:rPr lang="en-US" altLang="ko-KR" sz="3100" b="1" dirty="0"/>
              <a:t>POS</a:t>
            </a:r>
            <a:r>
              <a:rPr lang="ko-KR" altLang="en-US" sz="3100" b="1" dirty="0"/>
              <a:t>는 같은 </a:t>
            </a:r>
            <a:r>
              <a:rPr lang="en-US" altLang="ko-KR" sz="3100" b="1" dirty="0"/>
              <a:t>POS</a:t>
            </a:r>
            <a:r>
              <a:rPr lang="ko-KR" altLang="en-US" sz="3100" b="1" dirty="0"/>
              <a:t>를 사용하지 않을까</a:t>
            </a:r>
            <a:r>
              <a:rPr lang="en-US" altLang="ko-KR" sz="3100" b="1" dirty="0"/>
              <a:t>?</a:t>
            </a:r>
            <a:endParaRPr lang="ko-KR" altLang="en-US" sz="3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A86CF-ED0D-4430-ABEB-31D66C53C08F}"/>
              </a:ext>
            </a:extLst>
          </p:cNvPr>
          <p:cNvSpPr txBox="1"/>
          <p:nvPr/>
        </p:nvSpPr>
        <p:spPr>
          <a:xfrm>
            <a:off x="55373" y="376676"/>
            <a:ext cx="42665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1.2 </a:t>
            </a:r>
            <a:r>
              <a:rPr lang="ko-KR" altLang="en-US" sz="1700" b="1" dirty="0"/>
              <a:t>기존 </a:t>
            </a:r>
            <a:r>
              <a:rPr lang="en-US" altLang="ko-KR" sz="1700" b="1" dirty="0"/>
              <a:t>POS</a:t>
            </a:r>
            <a:r>
              <a:rPr lang="ko-KR" altLang="en-US" sz="1700" b="1" dirty="0"/>
              <a:t>상품들을 보고 생각한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4B233-124E-4370-AE30-CA463E8990C0}"/>
              </a:ext>
            </a:extLst>
          </p:cNvPr>
          <p:cNvSpPr txBox="1"/>
          <p:nvPr/>
        </p:nvSpPr>
        <p:spPr>
          <a:xfrm>
            <a:off x="147639" y="4937595"/>
            <a:ext cx="8996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이러한 궁금증에서 발전하여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영화관에서 사용하는 </a:t>
            </a:r>
            <a:r>
              <a:rPr lang="en-US" altLang="ko-KR" dirty="0"/>
              <a:t>POS</a:t>
            </a:r>
            <a:r>
              <a:rPr lang="ko-KR" altLang="en-US" dirty="0"/>
              <a:t>와</a:t>
            </a:r>
            <a:endParaRPr lang="en-US" altLang="ko-KR" dirty="0"/>
          </a:p>
          <a:p>
            <a:r>
              <a:rPr lang="ko-KR" altLang="en-US" dirty="0"/>
              <a:t>매장에서 사용하는 </a:t>
            </a:r>
            <a:r>
              <a:rPr lang="en-US" altLang="ko-KR" dirty="0"/>
              <a:t>POS</a:t>
            </a:r>
            <a:r>
              <a:rPr lang="ko-KR" altLang="en-US" dirty="0"/>
              <a:t>의 공통적인 기능과 개별적인 기능을 상속관계를 이용하여</a:t>
            </a:r>
            <a:endParaRPr lang="en-US" altLang="ko-KR" dirty="0"/>
          </a:p>
          <a:p>
            <a:r>
              <a:rPr lang="ko-KR" altLang="en-US" dirty="0"/>
              <a:t>프로그램 해보기로 결정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497996-4680-48BB-9F72-7D1AC2B7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09" y="1819986"/>
            <a:ext cx="4181391" cy="3422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051505-2050-43AE-94B5-09CC58804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57" r="30057"/>
          <a:stretch/>
        </p:blipFill>
        <p:spPr>
          <a:xfrm>
            <a:off x="6563213" y="1989183"/>
            <a:ext cx="5400187" cy="30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62E10E-8D7D-4FBF-BEC2-7FF04D855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4" y="0"/>
            <a:ext cx="93553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9F726-0986-4688-8560-82D4B3F4E744}"/>
              </a:ext>
            </a:extLst>
          </p:cNvPr>
          <p:cNvSpPr txBox="1"/>
          <p:nvPr/>
        </p:nvSpPr>
        <p:spPr>
          <a:xfrm>
            <a:off x="4322232" y="2739157"/>
            <a:ext cx="35475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accent1"/>
                </a:solidFill>
              </a:rPr>
              <a:t>2</a:t>
            </a:r>
          </a:p>
          <a:p>
            <a:pPr algn="ctr"/>
            <a:endParaRPr lang="en-US" altLang="ko-KR" sz="2000" dirty="0">
              <a:solidFill>
                <a:schemeClr val="accent1"/>
              </a:solidFill>
            </a:endParaRPr>
          </a:p>
          <a:p>
            <a:pPr algn="ctr"/>
            <a:endParaRPr lang="en-US" altLang="ko-KR" sz="2000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accent1"/>
                </a:solidFill>
              </a:rPr>
              <a:t>프로그램 기능</a:t>
            </a:r>
            <a:endParaRPr lang="en-US" altLang="ko-KR" sz="2000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accent1"/>
                </a:solidFill>
              </a:rPr>
              <a:t>Program function</a:t>
            </a:r>
          </a:p>
        </p:txBody>
      </p:sp>
    </p:spTree>
    <p:extLst>
      <p:ext uri="{BB962C8B-B14F-4D97-AF65-F5344CB8AC3E}">
        <p14:creationId xmlns:p14="http://schemas.microsoft.com/office/powerpoint/2010/main" val="36485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842853-593E-4715-B707-10DB26FB88EC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72136F-8151-4E62-AF7D-341DB5202316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7CB19E-21A5-455D-B8DA-0313E8FE606B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1713B2-0807-4B8B-AE61-EE629C863875}"/>
              </a:ext>
            </a:extLst>
          </p:cNvPr>
          <p:cNvSpPr txBox="1"/>
          <p:nvPr/>
        </p:nvSpPr>
        <p:spPr>
          <a:xfrm>
            <a:off x="718457" y="498004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프로그램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13A21-AEA0-45A2-95DB-F3D781AEDFD3}"/>
              </a:ext>
            </a:extLst>
          </p:cNvPr>
          <p:cNvSpPr txBox="1"/>
          <p:nvPr/>
        </p:nvSpPr>
        <p:spPr>
          <a:xfrm>
            <a:off x="6096000" y="1818914"/>
            <a:ext cx="59156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로그인 </a:t>
            </a:r>
            <a:endParaRPr lang="en-US" altLang="ko-KR" sz="1300" dirty="0"/>
          </a:p>
          <a:p>
            <a:r>
              <a:rPr lang="ko-KR" altLang="en-US" sz="1300" dirty="0"/>
              <a:t>사용자에게 </a:t>
            </a:r>
            <a:r>
              <a:rPr lang="en-US" altLang="ko-KR" sz="1300" dirty="0" err="1"/>
              <a:t>TextField</a:t>
            </a:r>
            <a:r>
              <a:rPr lang="ko-KR" altLang="en-US" sz="1300" dirty="0"/>
              <a:t>를 통해 입력 </a:t>
            </a:r>
            <a:r>
              <a:rPr lang="ko-KR" altLang="en-US" sz="1300" dirty="0" err="1"/>
              <a:t>입력받은</a:t>
            </a:r>
            <a:r>
              <a:rPr lang="ko-KR" altLang="en-US" sz="1300" dirty="0"/>
              <a:t> </a:t>
            </a:r>
            <a:r>
              <a:rPr lang="en-US" altLang="ko-KR" sz="1300" dirty="0"/>
              <a:t>ID</a:t>
            </a:r>
            <a:r>
              <a:rPr lang="ko-KR" altLang="en-US" sz="1300" dirty="0"/>
              <a:t>와 </a:t>
            </a:r>
            <a:r>
              <a:rPr lang="en-US" altLang="ko-KR" sz="1300" dirty="0"/>
              <a:t>PW</a:t>
            </a:r>
            <a:r>
              <a:rPr lang="ko-KR" altLang="en-US" sz="1300" dirty="0"/>
              <a:t>를 </a:t>
            </a:r>
            <a:r>
              <a:rPr lang="en-US" altLang="ko-KR" sz="1300" dirty="0" err="1"/>
              <a:t>userList</a:t>
            </a:r>
            <a:r>
              <a:rPr lang="en-US" altLang="ko-KR" sz="1300" dirty="0"/>
              <a:t> </a:t>
            </a:r>
            <a:r>
              <a:rPr lang="ko-KR" altLang="en-US" sz="1300" dirty="0"/>
              <a:t>배열에 있는 사용자 정보와 비교하여 일치하는 사용자가 있다면 </a:t>
            </a:r>
            <a:r>
              <a:rPr lang="ko-KR" altLang="en-US" sz="1300" dirty="0" err="1"/>
              <a:t>메인화면을</a:t>
            </a:r>
            <a:r>
              <a:rPr lang="ko-KR" altLang="en-US" sz="1300" dirty="0"/>
              <a:t> 호출합니다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회원가입</a:t>
            </a:r>
            <a:endParaRPr lang="en-US" altLang="ko-KR" sz="1300" dirty="0"/>
          </a:p>
          <a:p>
            <a:r>
              <a:rPr lang="ko-KR" altLang="en-US" sz="1300" dirty="0"/>
              <a:t>새로운 사용자를 추가하기</a:t>
            </a:r>
            <a:r>
              <a:rPr lang="en-US" altLang="ko-KR" sz="1300" dirty="0"/>
              <a:t> </a:t>
            </a:r>
            <a:r>
              <a:rPr lang="ko-KR" altLang="en-US" sz="1300" dirty="0"/>
              <a:t>위한 기능으로 아이디와 비밀번호</a:t>
            </a:r>
            <a:r>
              <a:rPr lang="en-US" altLang="ko-KR" sz="1300" dirty="0"/>
              <a:t>, </a:t>
            </a:r>
            <a:r>
              <a:rPr lang="ko-KR" altLang="en-US" sz="1300" dirty="0"/>
              <a:t>이름</a:t>
            </a:r>
            <a:r>
              <a:rPr lang="en-US" altLang="ko-KR" sz="1300" dirty="0"/>
              <a:t>,</a:t>
            </a:r>
            <a:r>
              <a:rPr lang="ko-KR" altLang="en-US" sz="1300" dirty="0"/>
              <a:t> 성별</a:t>
            </a:r>
            <a:r>
              <a:rPr lang="en-US" altLang="ko-KR" sz="1300" dirty="0"/>
              <a:t>, </a:t>
            </a:r>
            <a:r>
              <a:rPr lang="ko-KR" altLang="en-US" sz="1300" dirty="0"/>
              <a:t>생년월일</a:t>
            </a:r>
            <a:r>
              <a:rPr lang="en-US" altLang="ko-KR" sz="1300" dirty="0"/>
              <a:t>,</a:t>
            </a:r>
            <a:r>
              <a:rPr lang="ko-KR" altLang="en-US" sz="1300" dirty="0"/>
              <a:t> 전화번호</a:t>
            </a:r>
            <a:r>
              <a:rPr lang="en-US" altLang="ko-KR" sz="1300" dirty="0"/>
              <a:t>,</a:t>
            </a:r>
            <a:r>
              <a:rPr lang="ko-KR" altLang="en-US" sz="1300" dirty="0"/>
              <a:t> 주소</a:t>
            </a:r>
            <a:r>
              <a:rPr lang="en-US" altLang="ko-KR" sz="1300" dirty="0"/>
              <a:t>,</a:t>
            </a:r>
            <a:r>
              <a:rPr lang="ko-KR" altLang="en-US" sz="1300" dirty="0"/>
              <a:t> 이메일</a:t>
            </a:r>
            <a:r>
              <a:rPr lang="en-US" altLang="ko-KR" sz="1300" dirty="0"/>
              <a:t>(</a:t>
            </a:r>
            <a:r>
              <a:rPr lang="ko-KR" altLang="en-US" sz="1300" dirty="0"/>
              <a:t>선택</a:t>
            </a:r>
            <a:r>
              <a:rPr lang="en-US" altLang="ko-KR" sz="1300" dirty="0"/>
              <a:t>), </a:t>
            </a:r>
            <a:r>
              <a:rPr lang="ko-KR" altLang="en-US" sz="1300" dirty="0"/>
              <a:t>비밀번호 찾기 질문과 답변 총 </a:t>
            </a:r>
            <a:r>
              <a:rPr lang="en-US" altLang="ko-KR" sz="1300" dirty="0"/>
              <a:t>9~10</a:t>
            </a:r>
            <a:r>
              <a:rPr lang="ko-KR" altLang="en-US" sz="1300" dirty="0"/>
              <a:t>개의 정보를 받아 체크하고 </a:t>
            </a:r>
            <a:r>
              <a:rPr lang="en-US" altLang="ko-KR" sz="1300" dirty="0" err="1"/>
              <a:t>userList</a:t>
            </a:r>
            <a:r>
              <a:rPr lang="en-US" altLang="ko-KR" sz="1300" dirty="0"/>
              <a:t> </a:t>
            </a:r>
            <a:r>
              <a:rPr lang="ko-KR" altLang="en-US" sz="1300" dirty="0"/>
              <a:t>배열에 저장합니다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아이디 찾기</a:t>
            </a:r>
            <a:endParaRPr lang="en-US" altLang="ko-KR" sz="1300" dirty="0"/>
          </a:p>
          <a:p>
            <a:r>
              <a:rPr lang="ko-KR" altLang="en-US" sz="1300" dirty="0"/>
              <a:t>이름과 생년월일</a:t>
            </a:r>
            <a:r>
              <a:rPr lang="en-US" altLang="ko-KR" sz="1300" dirty="0"/>
              <a:t>,</a:t>
            </a:r>
            <a:r>
              <a:rPr lang="ko-KR" altLang="en-US" sz="1300" dirty="0"/>
              <a:t> 전화번호를 </a:t>
            </a:r>
            <a:r>
              <a:rPr lang="en-US" altLang="ko-KR" sz="1300" dirty="0" err="1"/>
              <a:t>TextField</a:t>
            </a:r>
            <a:r>
              <a:rPr lang="ko-KR" altLang="en-US" sz="1300" dirty="0"/>
              <a:t>를 통해 </a:t>
            </a:r>
            <a:r>
              <a:rPr lang="ko-KR" altLang="en-US" sz="1300" dirty="0" err="1"/>
              <a:t>입력받습니다</a:t>
            </a:r>
            <a:r>
              <a:rPr lang="en-US" altLang="ko-KR" sz="1300" dirty="0"/>
              <a:t>. </a:t>
            </a:r>
            <a:r>
              <a:rPr lang="ko-KR" altLang="en-US" sz="1300" dirty="0" err="1"/>
              <a:t>입력받은</a:t>
            </a:r>
            <a:r>
              <a:rPr lang="ko-KR" altLang="en-US" sz="1300" dirty="0"/>
              <a:t> 정보를 비교하여 일치하는 사용자가 있다면 아이디 정보를 팝업창으로 보여주고 없다면 </a:t>
            </a:r>
            <a:r>
              <a:rPr lang="en-US" altLang="ko-KR" sz="1300" dirty="0"/>
              <a:t>“</a:t>
            </a:r>
            <a:r>
              <a:rPr lang="ko-KR" altLang="en-US" sz="1300" dirty="0"/>
              <a:t>정보가 틀렸습니다</a:t>
            </a:r>
            <a:r>
              <a:rPr lang="en-US" altLang="ko-KR" sz="1300" dirty="0"/>
              <a:t>.” </a:t>
            </a:r>
            <a:r>
              <a:rPr lang="ko-KR" altLang="en-US" sz="1300" dirty="0"/>
              <a:t>팝업을 보여줍니다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비밀번호 찾기</a:t>
            </a:r>
            <a:endParaRPr lang="en-US" altLang="ko-KR" sz="1300" dirty="0"/>
          </a:p>
          <a:p>
            <a:r>
              <a:rPr lang="ko-KR" altLang="en-US" sz="1300" dirty="0"/>
              <a:t>아이디와 이름</a:t>
            </a:r>
            <a:r>
              <a:rPr lang="en-US" altLang="ko-KR" sz="1300" dirty="0"/>
              <a:t>,  </a:t>
            </a:r>
            <a:r>
              <a:rPr lang="ko-KR" altLang="en-US" sz="1300" dirty="0"/>
              <a:t>휴대폰 번호를 </a:t>
            </a:r>
            <a:r>
              <a:rPr lang="en-US" altLang="ko-KR" sz="1300" dirty="0" err="1"/>
              <a:t>TextField</a:t>
            </a:r>
            <a:r>
              <a:rPr lang="ko-KR" altLang="en-US" sz="1300" dirty="0"/>
              <a:t>를 통해 </a:t>
            </a:r>
            <a:r>
              <a:rPr lang="ko-KR" altLang="en-US" sz="1300" dirty="0" err="1"/>
              <a:t>입력받습니다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아이디 찾기와 마찬가지로 정보를 비교하여 일치하면 비밀번호 정보를 팝업창으로 보여주고 일치하지 않으면 </a:t>
            </a:r>
            <a:r>
              <a:rPr lang="en-US" altLang="ko-KR" sz="1300" dirty="0"/>
              <a:t>“</a:t>
            </a:r>
            <a:r>
              <a:rPr lang="ko-KR" altLang="en-US" sz="1300" dirty="0"/>
              <a:t>정보가 틀렸습니다</a:t>
            </a:r>
            <a:r>
              <a:rPr lang="en-US" altLang="ko-KR" sz="1300" dirty="0"/>
              <a:t>.” </a:t>
            </a:r>
            <a:r>
              <a:rPr lang="ko-KR" altLang="en-US" sz="1300" dirty="0"/>
              <a:t>팝업을 보여줍니다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endParaRPr lang="en-US" altLang="ko-KR" sz="13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943773-449F-4DCE-8107-EB9DBB2AC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6666"/>
            <a:ext cx="5374745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05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842853-593E-4715-B707-10DB26FB88EC}"/>
              </a:ext>
            </a:extLst>
          </p:cNvPr>
          <p:cNvSpPr txBox="1">
            <a:spLocks/>
          </p:cNvSpPr>
          <p:nvPr/>
        </p:nvSpPr>
        <p:spPr>
          <a:xfrm>
            <a:off x="-76201" y="-186266"/>
            <a:ext cx="1363133" cy="558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00"/>
              <a:t>Java Project</a:t>
            </a:r>
            <a:endParaRPr lang="ko-KR" altLang="en-US" sz="13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72136F-8151-4E62-AF7D-341DB5202316}"/>
              </a:ext>
            </a:extLst>
          </p:cNvPr>
          <p:cNvCxnSpPr>
            <a:cxnSpLocks/>
          </p:cNvCxnSpPr>
          <p:nvPr/>
        </p:nvCxnSpPr>
        <p:spPr>
          <a:xfrm flipH="1">
            <a:off x="1134533" y="237067"/>
            <a:ext cx="11057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7CB19E-21A5-455D-B8DA-0313E8FE606B}"/>
              </a:ext>
            </a:extLst>
          </p:cNvPr>
          <p:cNvCxnSpPr>
            <a:cxnSpLocks/>
          </p:cNvCxnSpPr>
          <p:nvPr/>
        </p:nvCxnSpPr>
        <p:spPr>
          <a:xfrm flipH="1">
            <a:off x="0" y="6561667"/>
            <a:ext cx="1219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7FFD84-73D6-45D3-810F-7270D7C4F98D}"/>
              </a:ext>
            </a:extLst>
          </p:cNvPr>
          <p:cNvSpPr txBox="1"/>
          <p:nvPr/>
        </p:nvSpPr>
        <p:spPr>
          <a:xfrm>
            <a:off x="718457" y="498004"/>
            <a:ext cx="19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프로그램 기능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E7458-ABED-4E5B-83D3-FB482A2D38F4}"/>
              </a:ext>
            </a:extLst>
          </p:cNvPr>
          <p:cNvSpPr txBox="1"/>
          <p:nvPr/>
        </p:nvSpPr>
        <p:spPr>
          <a:xfrm>
            <a:off x="6276392" y="302309"/>
            <a:ext cx="591560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/>
              <a:t>로그아웃</a:t>
            </a:r>
            <a:endParaRPr lang="en-US" altLang="ko-KR" sz="1300" b="1" dirty="0"/>
          </a:p>
          <a:p>
            <a:r>
              <a:rPr lang="ko-KR" altLang="en-US" sz="1300" dirty="0"/>
              <a:t>로그아웃 버튼을 클릭하면 초기 화면으로 돌아갑니다</a:t>
            </a:r>
            <a:r>
              <a:rPr lang="en-US" altLang="ko-KR" sz="1300" dirty="0"/>
              <a:t>(</a:t>
            </a:r>
            <a:r>
              <a:rPr lang="ko-KR" altLang="en-US" sz="1300" dirty="0"/>
              <a:t>로그인 폼 화면을 호출합니다</a:t>
            </a:r>
            <a:r>
              <a:rPr lang="en-US" altLang="ko-KR" sz="1300" dirty="0"/>
              <a:t>).</a:t>
            </a:r>
          </a:p>
          <a:p>
            <a:endParaRPr lang="en-US" altLang="ko-KR" sz="1300" dirty="0"/>
          </a:p>
          <a:p>
            <a:r>
              <a:rPr lang="ko-KR" altLang="en-US" sz="1300" b="1" dirty="0" err="1"/>
              <a:t>내정보</a:t>
            </a:r>
            <a:endParaRPr lang="en-US" altLang="ko-KR" sz="1300" b="1" dirty="0"/>
          </a:p>
          <a:p>
            <a:r>
              <a:rPr lang="ko-KR" altLang="en-US" sz="1300" dirty="0"/>
              <a:t>내 정보 화면에는 현재 </a:t>
            </a:r>
            <a:r>
              <a:rPr lang="ko-KR" altLang="en-US" sz="1300" dirty="0" err="1"/>
              <a:t>로그인된</a:t>
            </a:r>
            <a:r>
              <a:rPr lang="ko-KR" altLang="en-US" sz="1300" dirty="0"/>
              <a:t> 계정의 사용자 정보를 보여줍니다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b="1" dirty="0"/>
              <a:t>계산</a:t>
            </a:r>
            <a:endParaRPr lang="en-US" altLang="ko-KR" sz="1300" b="1" dirty="0"/>
          </a:p>
          <a:p>
            <a:r>
              <a:rPr lang="ko-KR" altLang="en-US" sz="1300" b="0" i="0" dirty="0">
                <a:solidFill>
                  <a:srgbClr val="000000"/>
                </a:solidFill>
                <a:effectLst/>
                <a:latin typeface="-apple-system"/>
              </a:rPr>
              <a:t>계산을 클릭하면 영화상품을 판매할 것인지 일반 상품을 판매할 것인지 선택하는 팝업창이 뜨며 영화 상품을 선택하면 관람할 영화와 좌석을 선택하게 됩니다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-apple-system"/>
              </a:rPr>
              <a:t>일반 상품을 선택했을 경우 구매하고자 하는 상품과 상품의 개수를 선택합니다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sz="1300" dirty="0">
                <a:solidFill>
                  <a:srgbClr val="000000"/>
                </a:solidFill>
                <a:latin typeface="-apple-system"/>
              </a:rPr>
              <a:t>구매완료 시 영수증을 출력합니다</a:t>
            </a:r>
            <a:r>
              <a:rPr lang="en-US" altLang="ko-KR" sz="1300" dirty="0">
                <a:solidFill>
                  <a:srgbClr val="000000"/>
                </a:solidFill>
                <a:latin typeface="-apple-system"/>
              </a:rPr>
              <a:t>.</a:t>
            </a:r>
            <a:endParaRPr lang="en-US" altLang="ko-KR" sz="13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ko-KR" sz="1300" dirty="0">
              <a:solidFill>
                <a:srgbClr val="000000"/>
              </a:solidFill>
              <a:latin typeface="-apple-system"/>
            </a:endParaRPr>
          </a:p>
          <a:p>
            <a:r>
              <a:rPr lang="ko-KR" altLang="en-US" sz="1300" b="1" dirty="0"/>
              <a:t>물품관리</a:t>
            </a:r>
            <a:endParaRPr lang="en-US" altLang="ko-KR" sz="1300" b="1" dirty="0"/>
          </a:p>
          <a:p>
            <a:r>
              <a:rPr lang="ko-KR" altLang="en-US" sz="1300" dirty="0"/>
              <a:t>물품관리 페이지를 클릭하면 영화상품인지 일반 상품인지를 선택하는 팝업이 나타납니다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물품관리 페이지는 현재 추가되어 있는 물품 종류와 물품을 추가하고 삭제</a:t>
            </a:r>
            <a:r>
              <a:rPr lang="en-US" altLang="ko-KR" sz="1300" dirty="0"/>
              <a:t>, </a:t>
            </a:r>
            <a:r>
              <a:rPr lang="ko-KR" altLang="en-US" sz="1300" dirty="0"/>
              <a:t>편집하는 기능을 가집니다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b="1" dirty="0"/>
              <a:t>환불</a:t>
            </a:r>
            <a:endParaRPr lang="en-US" altLang="ko-KR" sz="1300" b="1" dirty="0"/>
          </a:p>
          <a:p>
            <a:r>
              <a:rPr lang="ko-KR" altLang="en-US" sz="1300" dirty="0"/>
              <a:t>환불을 클릭하면 주문번호를 입력하는 팝업창이 나타나며 </a:t>
            </a:r>
            <a:r>
              <a:rPr lang="en-US" altLang="ko-KR" sz="1300" dirty="0"/>
              <a:t>14</a:t>
            </a:r>
            <a:r>
              <a:rPr lang="ko-KR" altLang="en-US" sz="1300" dirty="0"/>
              <a:t>자리의 주문번호를 </a:t>
            </a:r>
            <a:r>
              <a:rPr lang="ko-KR" altLang="en-US" sz="1300" dirty="0" err="1"/>
              <a:t>입력받습니다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주문번호를 구매 장부의 주문번호와 대조하여 일치하는 주문이 있으면 환불을 진행하고 일치하는 상품이 없다면 </a:t>
            </a:r>
            <a:r>
              <a:rPr lang="en-US" altLang="ko-KR" sz="1300" dirty="0"/>
              <a:t>＂</a:t>
            </a:r>
            <a:r>
              <a:rPr lang="ko-KR" altLang="en-US" sz="1300" dirty="0"/>
              <a:t>환불 번호가 틀렸거나 삭제된 상품입니다</a:t>
            </a:r>
            <a:r>
              <a:rPr lang="en-US" altLang="ko-KR" sz="1300" dirty="0"/>
              <a:t>” </a:t>
            </a:r>
            <a:r>
              <a:rPr lang="ko-KR" altLang="en-US" sz="1300" dirty="0"/>
              <a:t>팝업을 보여줍니다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b="1" dirty="0"/>
              <a:t>월별보고서</a:t>
            </a:r>
            <a:endParaRPr lang="en-US" altLang="ko-KR" sz="1300" b="1" dirty="0"/>
          </a:p>
          <a:p>
            <a:r>
              <a:rPr lang="ko-KR" altLang="en-US" sz="1300" dirty="0"/>
              <a:t>해당하는 월의 주문 내역과 </a:t>
            </a:r>
            <a:r>
              <a:rPr lang="en-US" altLang="ko-KR" sz="1300" dirty="0" err="1"/>
              <a:t>Report_b.month</a:t>
            </a:r>
            <a:r>
              <a:rPr lang="en-US" altLang="ko-KR" sz="1300" dirty="0"/>
              <a:t> </a:t>
            </a:r>
            <a:r>
              <a:rPr lang="ko-KR" altLang="en-US" sz="1300" dirty="0"/>
              <a:t>함수를 통해 장부에서 매출과 순이익 계산하며 계산된 결과를 보여줍니다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b="1" dirty="0"/>
              <a:t>2021 </a:t>
            </a:r>
            <a:r>
              <a:rPr lang="ko-KR" altLang="en-US" sz="1300" b="1" dirty="0"/>
              <a:t>보고서가</a:t>
            </a:r>
            <a:endParaRPr lang="en-US" altLang="ko-KR" sz="1300" b="1" dirty="0"/>
          </a:p>
          <a:p>
            <a:r>
              <a:rPr lang="en-US" altLang="ko-KR" sz="1300" dirty="0"/>
              <a:t>2021</a:t>
            </a:r>
            <a:r>
              <a:rPr lang="ko-KR" altLang="en-US" sz="1300" dirty="0"/>
              <a:t>년의 주문 내역과 </a:t>
            </a:r>
            <a:r>
              <a:rPr lang="en-US" altLang="ko-KR" sz="1300" dirty="0" err="1"/>
              <a:t>Report_b.year</a:t>
            </a:r>
            <a:r>
              <a:rPr lang="en-US" altLang="ko-KR" sz="1300" dirty="0"/>
              <a:t> </a:t>
            </a:r>
            <a:r>
              <a:rPr lang="ko-KR" altLang="en-US" sz="1300" dirty="0"/>
              <a:t>함수를 통해 장부에서 매출과 순이익 계산하며 계산된 결과를 보여줍니다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endParaRPr lang="ko-KR" altLang="en-US" sz="13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70B31-FAF8-4C35-A21B-BF32EE42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4" y="1981071"/>
            <a:ext cx="557476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6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B10E-7562-4236-853C-0E31DD1AC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5F15E0-97CD-4EA1-8D9C-17CCBAE080FC}"/>
              </a:ext>
            </a:extLst>
          </p:cNvPr>
          <p:cNvSpPr txBox="1"/>
          <p:nvPr/>
        </p:nvSpPr>
        <p:spPr>
          <a:xfrm>
            <a:off x="4322231" y="2488034"/>
            <a:ext cx="35475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/>
                </a:solidFill>
              </a:rPr>
              <a:t>3</a:t>
            </a: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응용한 내용</a:t>
            </a:r>
          </a:p>
          <a:p>
            <a:pPr algn="ctr"/>
            <a:r>
              <a:rPr lang="en-US" altLang="ko-KR" sz="1500" dirty="0">
                <a:solidFill>
                  <a:schemeClr val="bg1"/>
                </a:solidFill>
              </a:rPr>
              <a:t>Application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839C6C1A-84EE-45F0-9078-56767A29DB79}"/>
              </a:ext>
            </a:extLst>
          </p:cNvPr>
          <p:cNvSpPr/>
          <p:nvPr/>
        </p:nvSpPr>
        <p:spPr>
          <a:xfrm>
            <a:off x="4498165" y="2031950"/>
            <a:ext cx="3195669" cy="2548965"/>
          </a:xfrm>
          <a:prstGeom prst="triangl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59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718</Words>
  <Application>Microsoft Office PowerPoint</Application>
  <PresentationFormat>와이드스크린</PresentationFormat>
  <Paragraphs>161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Abadi Extra Light</vt:lpstr>
      <vt:lpstr>-apple-system</vt:lpstr>
      <vt:lpstr>궁서</vt:lpstr>
      <vt:lpstr>맑은 고딕</vt:lpstr>
      <vt:lpstr>Arial</vt:lpstr>
      <vt:lpstr>Office 테마</vt:lpstr>
      <vt:lpstr>POS Program 포스기 프로그램 </vt:lpstr>
      <vt:lpstr>PowerPoint 프레젠테이션</vt:lpstr>
      <vt:lpstr>PowerPoint 프레젠테이션</vt:lpstr>
      <vt:lpstr>Java Project</vt:lpstr>
      <vt:lpstr>Java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 Program 포스기 프로그램 </dc:title>
  <dc:creator>1761013@pcu.ac.kr</dc:creator>
  <cp:lastModifiedBy>CHANYEONG PARK</cp:lastModifiedBy>
  <cp:revision>9</cp:revision>
  <dcterms:created xsi:type="dcterms:W3CDTF">2021-11-15T01:03:44Z</dcterms:created>
  <dcterms:modified xsi:type="dcterms:W3CDTF">2021-12-14T01:52:36Z</dcterms:modified>
</cp:coreProperties>
</file>